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4"/>
  </p:sldMasterIdLst>
  <p:notesMasterIdLst>
    <p:notesMasterId r:id="rId11"/>
  </p:notesMasterIdLst>
  <p:sldIdLst>
    <p:sldId id="289" r:id="rId5"/>
    <p:sldId id="291" r:id="rId6"/>
    <p:sldId id="290" r:id="rId7"/>
    <p:sldId id="306" r:id="rId8"/>
    <p:sldId id="308" r:id="rId9"/>
    <p:sldId id="30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Groups" id="{9B65405C-19D4-4C34-A937-FD814E5F1479}">
          <p14:sldIdLst>
            <p14:sldId id="289"/>
            <p14:sldId id="291"/>
            <p14:sldId id="290"/>
            <p14:sldId id="306"/>
            <p14:sldId id="308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817E"/>
    <a:srgbClr val="605083"/>
    <a:srgbClr val="E0B226"/>
    <a:srgbClr val="EE230C"/>
    <a:srgbClr val="184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9" d="100"/>
          <a:sy n="29" d="100"/>
        </p:scale>
        <p:origin x="931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9716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6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"/>
          <p:cNvSpPr/>
          <p:nvPr userDrawn="1"/>
        </p:nvSpPr>
        <p:spPr>
          <a:xfrm>
            <a:off x="675307" y="1238474"/>
            <a:ext cx="11433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622680" y="729549"/>
            <a:ext cx="10830180" cy="443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cap="all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Place project name here | DATE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2680" y="2698909"/>
            <a:ext cx="10830180" cy="108061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9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layfair Display"/>
                <a:ea typeface="Playfair Display"/>
                <a:cs typeface="Playfair Display"/>
                <a:sym typeface="Helvetica Neue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680" y="4198383"/>
            <a:ext cx="10830180" cy="39647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all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11827995"/>
            <a:ext cx="24384000" cy="38362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Image" descr="Imag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2680" y="12627832"/>
            <a:ext cx="3418564" cy="5705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5C33B34-324C-2688-5784-9034DD8649F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229915" y="5198428"/>
            <a:ext cx="3606845" cy="360684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22D37-18AA-03AB-1472-5A953C26F737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10388577" y="5198428"/>
            <a:ext cx="3606845" cy="360684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BEB43C2-82B1-DCA7-8B9D-8D593545650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18143344" y="5054577"/>
            <a:ext cx="3606845" cy="360684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171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05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6DAF485-51AB-3F0B-F8F3-114B7EFFB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21" b="25292"/>
          <a:stretch/>
        </p:blipFill>
        <p:spPr>
          <a:xfrm>
            <a:off x="0" y="1713992"/>
            <a:ext cx="24384000" cy="1019225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D5282A2-B33B-A9AA-B6B2-8F0E43AFD4EE}"/>
              </a:ext>
            </a:extLst>
          </p:cNvPr>
          <p:cNvSpPr/>
          <p:nvPr/>
        </p:nvSpPr>
        <p:spPr>
          <a:xfrm>
            <a:off x="622680" y="2495549"/>
            <a:ext cx="16865220" cy="7810501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D6260E9-9043-328C-987A-F6AFC01BC5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150FF3-40FA-F280-B01C-E96D78351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1780" y="3149918"/>
            <a:ext cx="15389480" cy="108061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Machine Learning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Identifying Key Factors Influencing Income Levels for U.S. Policy Interventions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F7667A-78FB-F678-C513-181A0B514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680" y="9653033"/>
            <a:ext cx="10830180" cy="396478"/>
          </a:xfrm>
        </p:spPr>
        <p:txBody>
          <a:bodyPr/>
          <a:lstStyle/>
          <a:p>
            <a:r>
              <a:rPr lang="pt-BR" dirty="0"/>
              <a:t>TXC</a:t>
            </a:r>
          </a:p>
        </p:txBody>
      </p:sp>
    </p:spTree>
    <p:extLst>
      <p:ext uri="{BB962C8B-B14F-4D97-AF65-F5344CB8AC3E}">
        <p14:creationId xmlns:p14="http://schemas.microsoft.com/office/powerpoint/2010/main" val="188259113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8320B-D2C7-EEEC-71D5-3234E46D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5EDCE9A-F9F7-C791-0471-28E6982E492A}"/>
              </a:ext>
            </a:extLst>
          </p:cNvPr>
          <p:cNvCxnSpPr/>
          <p:nvPr/>
        </p:nvCxnSpPr>
        <p:spPr>
          <a:xfrm>
            <a:off x="13278761" y="3257077"/>
            <a:ext cx="0" cy="806278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B7674963-95AA-A66F-7645-DD18A8BB0CCE}"/>
              </a:ext>
            </a:extLst>
          </p:cNvPr>
          <p:cNvSpPr/>
          <p:nvPr/>
        </p:nvSpPr>
        <p:spPr>
          <a:xfrm>
            <a:off x="12964444" y="6737459"/>
            <a:ext cx="628634" cy="590550"/>
          </a:xfrm>
          <a:prstGeom prst="ellipse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Seta: Divisa 19">
            <a:extLst>
              <a:ext uri="{FF2B5EF4-FFF2-40B4-BE49-F238E27FC236}">
                <a16:creationId xmlns:a16="http://schemas.microsoft.com/office/drawing/2014/main" id="{FB796A2B-7E4C-76F3-AB57-C1D9222B10C3}"/>
              </a:ext>
            </a:extLst>
          </p:cNvPr>
          <p:cNvSpPr/>
          <p:nvPr/>
        </p:nvSpPr>
        <p:spPr>
          <a:xfrm>
            <a:off x="13121599" y="6851759"/>
            <a:ext cx="314311" cy="342900"/>
          </a:xfrm>
          <a:prstGeom prst="chevro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112ECEF-A758-95B1-9ACF-104047C8132D}"/>
              </a:ext>
            </a:extLst>
          </p:cNvPr>
          <p:cNvSpPr txBox="1"/>
          <p:nvPr/>
        </p:nvSpPr>
        <p:spPr>
          <a:xfrm>
            <a:off x="4198139" y="3573350"/>
            <a:ext cx="8336760" cy="76738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tabLst/>
            </a:pPr>
            <a:r>
              <a:rPr lang="en-US" sz="2600" dirty="0">
                <a:solidFill>
                  <a:srgbClr val="0070C0"/>
                </a:solidFill>
              </a:rPr>
              <a:t>A</a:t>
            </a: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nalyze the key factors that determine whether an individual in the United States earns more than $50,000 per year</a:t>
            </a:r>
            <a:r>
              <a:rPr lang="en-US" sz="2600" b="0" dirty="0">
                <a:solidFill>
                  <a:srgbClr val="0070C0"/>
                </a:solidFill>
              </a:rPr>
              <a:t>. </a:t>
            </a: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By understanding which factors most influence income levels, policymakers can design more effective programs that target specific groups in need of support.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tabLst/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project will use </a:t>
            </a: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cluster analysis </a:t>
            </a: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to segment the population </a:t>
            </a: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based on their education, work, and demographic characteristics</a:t>
            </a: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identifying different groups and determining the most effective policy interventions for each. </a:t>
            </a:r>
            <a:endParaRPr lang="en-US" sz="260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tabLst/>
            </a:pP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spcAft>
                <a:spcPts val="1500"/>
              </a:spcAft>
            </a:pP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primary beneficiary of this research is the </a:t>
            </a: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U.S. government</a:t>
            </a: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specifically agencies such as the </a:t>
            </a: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Department of Labor, the Department of Education, the Congressional Budget Office</a:t>
            </a:r>
            <a:r>
              <a:rPr kumimoji="0" 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and state and local workforce boards. </a:t>
            </a:r>
          </a:p>
        </p:txBody>
      </p:sp>
      <p:pic>
        <p:nvPicPr>
          <p:cNvPr id="22" name="Gráfico 21" descr="Público-alvo estrutura de tópicos">
            <a:extLst>
              <a:ext uri="{FF2B5EF4-FFF2-40B4-BE49-F238E27FC236}">
                <a16:creationId xmlns:a16="http://schemas.microsoft.com/office/drawing/2014/main" id="{1E5E601C-B323-8EAE-D076-24E3B96DC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7804" y="4557117"/>
            <a:ext cx="1600200" cy="16002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C177C72-C8FB-F8CB-AFB7-5F8B48567E51}"/>
              </a:ext>
            </a:extLst>
          </p:cNvPr>
          <p:cNvSpPr txBox="1"/>
          <p:nvPr/>
        </p:nvSpPr>
        <p:spPr>
          <a:xfrm>
            <a:off x="1364169" y="6126540"/>
            <a:ext cx="183383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dirty="0" err="1">
                <a:solidFill>
                  <a:schemeClr val="tx1"/>
                </a:solidFill>
              </a:rPr>
              <a:t>Project’s</a:t>
            </a:r>
            <a:endParaRPr lang="pt-BR" sz="3200" dirty="0">
              <a:solidFill>
                <a:schemeClr val="tx1"/>
              </a:solidFill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dirty="0" err="1">
                <a:solidFill>
                  <a:schemeClr val="tx1"/>
                </a:solidFill>
              </a:rPr>
              <a:t>Goal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C2AC3AD-5C31-96B6-683D-96E107E3E7F5}"/>
              </a:ext>
            </a:extLst>
          </p:cNvPr>
          <p:cNvCxnSpPr/>
          <p:nvPr/>
        </p:nvCxnSpPr>
        <p:spPr>
          <a:xfrm>
            <a:off x="3636155" y="3832120"/>
            <a:ext cx="0" cy="418341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2539CCA-1875-14A4-9E78-8FF0AF0B2610}"/>
              </a:ext>
            </a:extLst>
          </p:cNvPr>
          <p:cNvSpPr txBox="1"/>
          <p:nvPr/>
        </p:nvSpPr>
        <p:spPr>
          <a:xfrm>
            <a:off x="1234122" y="9691751"/>
            <a:ext cx="208069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dirty="0" err="1">
                <a:solidFill>
                  <a:schemeClr val="tx1"/>
                </a:solidFill>
              </a:rPr>
              <a:t>Partner</a:t>
            </a:r>
            <a:endParaRPr lang="pt-BR" sz="3200" dirty="0">
              <a:solidFill>
                <a:schemeClr val="tx1"/>
              </a:solidFill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</a:t>
            </a:r>
            <a:r>
              <a:rPr lang="pt-BR" sz="3200" dirty="0" err="1">
                <a:solidFill>
                  <a:schemeClr val="tx1"/>
                </a:solidFill>
              </a:rPr>
              <a:t>stitution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98D0F60F-068F-44A1-AFE7-1A238711F0FA}"/>
              </a:ext>
            </a:extLst>
          </p:cNvPr>
          <p:cNvCxnSpPr>
            <a:cxnSpLocks/>
          </p:cNvCxnSpPr>
          <p:nvPr/>
        </p:nvCxnSpPr>
        <p:spPr>
          <a:xfrm>
            <a:off x="3636155" y="8648700"/>
            <a:ext cx="0" cy="23622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9" name="Gráfico 38" descr="Escola estrutura de tópicos">
            <a:extLst>
              <a:ext uri="{FF2B5EF4-FFF2-40B4-BE49-F238E27FC236}">
                <a16:creationId xmlns:a16="http://schemas.microsoft.com/office/drawing/2014/main" id="{5FEE7845-32A9-0686-83F6-B880013B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9476" y="8301798"/>
            <a:ext cx="1420484" cy="1420484"/>
          </a:xfrm>
          <a:prstGeom prst="rect">
            <a:avLst/>
          </a:prstGeom>
        </p:spPr>
      </p:pic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77958E0-9694-2908-D280-4B569D66E16E}"/>
              </a:ext>
            </a:extLst>
          </p:cNvPr>
          <p:cNvSpPr/>
          <p:nvPr/>
        </p:nvSpPr>
        <p:spPr>
          <a:xfrm>
            <a:off x="14287501" y="3376294"/>
            <a:ext cx="9129070" cy="79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238783F3-7679-7683-EA63-C17ED1C8B682}"/>
              </a:ext>
            </a:extLst>
          </p:cNvPr>
          <p:cNvSpPr txBox="1"/>
          <p:nvPr/>
        </p:nvSpPr>
        <p:spPr>
          <a:xfrm>
            <a:off x="14906241" y="4890210"/>
            <a:ext cx="7934709" cy="1033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spcAft>
                <a:spcPts val="1500"/>
              </a:spcAft>
            </a:pPr>
            <a:r>
              <a:rPr lang="en-US" sz="2400" dirty="0">
                <a:solidFill>
                  <a:srgbClr val="0070C0"/>
                </a:solidFill>
              </a:rPr>
              <a:t>Income Evaluation dataset</a:t>
            </a:r>
            <a:r>
              <a:rPr lang="en-US" sz="2400" b="0" dirty="0"/>
              <a:t>, derived from the 1994 U.S. Census (32,561 records with 15 features)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D0C4FCDE-1701-58CF-FB83-4E2352EE8125}"/>
              </a:ext>
            </a:extLst>
          </p:cNvPr>
          <p:cNvSpPr/>
          <p:nvPr/>
        </p:nvSpPr>
        <p:spPr>
          <a:xfrm>
            <a:off x="14906241" y="6126540"/>
            <a:ext cx="7879955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42F7CE7-A836-91FC-F188-3330D535FE7F}"/>
              </a:ext>
            </a:extLst>
          </p:cNvPr>
          <p:cNvSpPr/>
          <p:nvPr/>
        </p:nvSpPr>
        <p:spPr>
          <a:xfrm>
            <a:off x="14906242" y="7188703"/>
            <a:ext cx="1728000" cy="36000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E0210326-BCFE-8EEB-0A25-4FDAA4A9B01A}"/>
              </a:ext>
            </a:extLst>
          </p:cNvPr>
          <p:cNvSpPr/>
          <p:nvPr/>
        </p:nvSpPr>
        <p:spPr>
          <a:xfrm>
            <a:off x="16956893" y="7188703"/>
            <a:ext cx="1728000" cy="36000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B956F812-5243-0F1E-164D-079274639124}"/>
              </a:ext>
            </a:extLst>
          </p:cNvPr>
          <p:cNvSpPr/>
          <p:nvPr/>
        </p:nvSpPr>
        <p:spPr>
          <a:xfrm>
            <a:off x="19007544" y="7188703"/>
            <a:ext cx="1728000" cy="36000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589F4187-64E8-9500-5A77-68E02F7DADA5}"/>
              </a:ext>
            </a:extLst>
          </p:cNvPr>
          <p:cNvSpPr/>
          <p:nvPr/>
        </p:nvSpPr>
        <p:spPr>
          <a:xfrm>
            <a:off x="21058196" y="7188703"/>
            <a:ext cx="1728000" cy="36000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FEB1ADFD-3693-F94B-9B5E-D0180AF944D5}"/>
              </a:ext>
            </a:extLst>
          </p:cNvPr>
          <p:cNvSpPr txBox="1"/>
          <p:nvPr/>
        </p:nvSpPr>
        <p:spPr>
          <a:xfrm>
            <a:off x="15022100" y="6265529"/>
            <a:ext cx="776975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Target Variable: </a:t>
            </a:r>
            <a:r>
              <a:rPr kumimoji="0" lang="en-US" sz="2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income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 indicate income class (&lt;=50K or &gt;50K)</a:t>
            </a: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FDCA79C8-7A29-18F5-281B-C2A6C44C45A3}"/>
              </a:ext>
            </a:extLst>
          </p:cNvPr>
          <p:cNvSpPr txBox="1"/>
          <p:nvPr/>
        </p:nvSpPr>
        <p:spPr>
          <a:xfrm>
            <a:off x="15022100" y="7226518"/>
            <a:ext cx="1612141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Demographic Attributes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0050" marR="0" indent="-4000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romanLcPeriod"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age </a:t>
            </a:r>
            <a:endParaRPr lang="en-US" sz="1800" i="1" dirty="0"/>
          </a:p>
          <a:p>
            <a:pPr marL="400050" marR="0" indent="-4000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romanLcPeriod"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Sex</a:t>
            </a:r>
            <a:endParaRPr lang="en-US" sz="1800" i="1" dirty="0"/>
          </a:p>
          <a:p>
            <a:pPr marL="400050" marR="0" indent="-4000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romanLcPeriod"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marital-status</a:t>
            </a:r>
            <a:endParaRPr lang="en-US" sz="1800" i="1" dirty="0"/>
          </a:p>
          <a:p>
            <a:pPr marL="400050" marR="0" indent="-4000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romanLcPeriod"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Race</a:t>
            </a:r>
            <a:endParaRPr lang="en-US" sz="1800" i="1" dirty="0"/>
          </a:p>
          <a:p>
            <a:pPr marL="400050" marR="0" indent="-4000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romanLcPeriod"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native-country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969B245-A24F-3E28-061C-9D1A6BC2A9F5}"/>
              </a:ext>
            </a:extLst>
          </p:cNvPr>
          <p:cNvSpPr txBox="1"/>
          <p:nvPr/>
        </p:nvSpPr>
        <p:spPr>
          <a:xfrm>
            <a:off x="17076681" y="7214016"/>
            <a:ext cx="1561750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Educational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i="1" dirty="0" err="1"/>
              <a:t>i</a:t>
            </a:r>
            <a:r>
              <a:rPr lang="en-US" sz="1800" i="1" dirty="0"/>
              <a:t>. 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education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Highest level of education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ii. education-num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Number of years of education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C6A8B8B-EB32-71EA-C796-FBA967B1F79C}"/>
              </a:ext>
            </a:extLst>
          </p:cNvPr>
          <p:cNvSpPr txBox="1"/>
          <p:nvPr/>
        </p:nvSpPr>
        <p:spPr>
          <a:xfrm>
            <a:off x="19105452" y="7208195"/>
            <a:ext cx="1642393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Employment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 workclass </a:t>
            </a:r>
            <a:r>
              <a:rPr kumimoji="0" lang="en-US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 Type of employer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ii. occupation </a:t>
            </a:r>
            <a:r>
              <a:rPr kumimoji="0" lang="en-US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 Job type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i="1" dirty="0"/>
              <a:t>iii. 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hours-per-week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iv. </a:t>
            </a:r>
            <a:r>
              <a:rPr kumimoji="0" lang="en-US" sz="18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fnlwgt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–weight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C44634F7-4AE8-D34A-2454-D503491DC86A}"/>
              </a:ext>
            </a:extLst>
          </p:cNvPr>
          <p:cNvSpPr txBox="1"/>
          <p:nvPr/>
        </p:nvSpPr>
        <p:spPr>
          <a:xfrm>
            <a:off x="21143803" y="7208195"/>
            <a:ext cx="1520721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Financial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 capital-gain </a:t>
            </a:r>
            <a:r>
              <a:rPr kumimoji="0" lang="en-US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 Profit from capital investments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i="1" dirty="0"/>
              <a:t>ii. 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capital-loss </a:t>
            </a:r>
            <a:r>
              <a:rPr kumimoji="0" lang="en-US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 Loss from capital investments</a:t>
            </a:r>
          </a:p>
        </p:txBody>
      </p:sp>
      <p:pic>
        <p:nvPicPr>
          <p:cNvPr id="80" name="Imagem 79">
            <a:extLst>
              <a:ext uri="{FF2B5EF4-FFF2-40B4-BE49-F238E27FC236}">
                <a16:creationId xmlns:a16="http://schemas.microsoft.com/office/drawing/2014/main" id="{072F6E98-3C4A-593F-CD55-2B13148DD1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6450" b="33993"/>
          <a:stretch/>
        </p:blipFill>
        <p:spPr>
          <a:xfrm>
            <a:off x="0" y="-75871"/>
            <a:ext cx="24384000" cy="3012643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563CFB89-8E29-5A4C-FA9A-F687B8B14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" y="-94661"/>
            <a:ext cx="24382761" cy="3031434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37B4CFDA-135D-A91F-8778-450AA6B0D93C}"/>
              </a:ext>
            </a:extLst>
          </p:cNvPr>
          <p:cNvSpPr txBox="1"/>
          <p:nvPr/>
        </p:nvSpPr>
        <p:spPr>
          <a:xfrm>
            <a:off x="15650818" y="3873847"/>
            <a:ext cx="24237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dirty="0">
                <a:solidFill>
                  <a:schemeClr val="tx1"/>
                </a:solidFill>
              </a:rPr>
              <a:t>The </a:t>
            </a:r>
            <a:r>
              <a:rPr lang="pt-BR" sz="3200" dirty="0" err="1">
                <a:solidFill>
                  <a:schemeClr val="tx1"/>
                </a:solidFill>
              </a:rPr>
              <a:t>Dataset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Gráfico 55" descr="Banco de dados estrutura de tópicos">
            <a:extLst>
              <a:ext uri="{FF2B5EF4-FFF2-40B4-BE49-F238E27FC236}">
                <a16:creationId xmlns:a16="http://schemas.microsoft.com/office/drawing/2014/main" id="{A199E2FA-248B-68E0-4FFE-ADD4DF1EC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897100" y="3715164"/>
            <a:ext cx="753718" cy="753718"/>
          </a:xfrm>
          <a:prstGeom prst="rect">
            <a:avLst/>
          </a:prstGeom>
        </p:spPr>
      </p:pic>
      <p:cxnSp>
        <p:nvCxnSpPr>
          <p:cNvPr id="61" name="Conector reto 62">
            <a:extLst>
              <a:ext uri="{FF2B5EF4-FFF2-40B4-BE49-F238E27FC236}">
                <a16:creationId xmlns:a16="http://schemas.microsoft.com/office/drawing/2014/main" id="{8A289069-7422-BF14-8AB0-8E0457C445C7}"/>
              </a:ext>
            </a:extLst>
          </p:cNvPr>
          <p:cNvCxnSpPr>
            <a:cxnSpLocks/>
          </p:cNvCxnSpPr>
          <p:nvPr/>
        </p:nvCxnSpPr>
        <p:spPr>
          <a:xfrm>
            <a:off x="14906241" y="4680040"/>
            <a:ext cx="793470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B69FC2-FD93-1D8E-DA9D-8CAF5A3AAA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892" y="1103505"/>
            <a:ext cx="23238216" cy="1080611"/>
          </a:xfrm>
        </p:spPr>
        <p:txBody>
          <a:bodyPr lIns="91440" tIns="45720" rIns="91440" bIns="45720" anchor="t"/>
          <a:lstStyle/>
          <a:p>
            <a:r>
              <a:rPr lang="pt-BR" dirty="0" err="1">
                <a:solidFill>
                  <a:schemeClr val="bg1"/>
                </a:solidFill>
              </a:rPr>
              <a:t>Problem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Statement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10862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598FBDFC-EC6F-E905-AEA3-F58571F7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987"/>
          <a:stretch/>
        </p:blipFill>
        <p:spPr>
          <a:xfrm>
            <a:off x="-23531" y="-35798"/>
            <a:ext cx="8310282" cy="1375179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24196B3-F64C-A724-895D-77D534658F1A}"/>
              </a:ext>
            </a:extLst>
          </p:cNvPr>
          <p:cNvSpPr/>
          <p:nvPr/>
        </p:nvSpPr>
        <p:spPr>
          <a:xfrm>
            <a:off x="8286750" y="11334750"/>
            <a:ext cx="16097250" cy="150981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95E1ECAA-60BD-B3F8-A6EF-A2A0BEAE9F41}"/>
              </a:ext>
            </a:extLst>
          </p:cNvPr>
          <p:cNvSpPr/>
          <p:nvPr/>
        </p:nvSpPr>
        <p:spPr>
          <a:xfrm>
            <a:off x="-23531" y="-35798"/>
            <a:ext cx="8310281" cy="1375179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BF9145-EEDF-54D2-1BCF-CDF1D744E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859" y="6155708"/>
            <a:ext cx="8006970" cy="1080611"/>
          </a:xfrm>
        </p:spPr>
        <p:txBody>
          <a:bodyPr lIns="91440" tIns="45720" rIns="91440" bIns="45720" anchor="t"/>
          <a:lstStyle/>
          <a:p>
            <a:r>
              <a:rPr lang="pt-BR" dirty="0">
                <a:solidFill>
                  <a:schemeClr val="bg1"/>
                </a:solidFill>
              </a:rPr>
              <a:t>Machine Learning </a:t>
            </a:r>
            <a:r>
              <a:rPr lang="pt-BR" dirty="0" err="1">
                <a:solidFill>
                  <a:schemeClr val="bg1"/>
                </a:solidFill>
              </a:rPr>
              <a:t>Process</a:t>
            </a:r>
            <a:r>
              <a:rPr lang="pt-BR" dirty="0">
                <a:solidFill>
                  <a:schemeClr val="bg1"/>
                </a:solidFill>
              </a:rPr>
              <a:t> Overview</a:t>
            </a:r>
          </a:p>
        </p:txBody>
      </p:sp>
      <p:pic>
        <p:nvPicPr>
          <p:cNvPr id="42" name="Gráfico 41" descr="Inteligência artificial estrutura de tópicos">
            <a:extLst>
              <a:ext uri="{FF2B5EF4-FFF2-40B4-BE49-F238E27FC236}">
                <a16:creationId xmlns:a16="http://schemas.microsoft.com/office/drawing/2014/main" id="{FC68C249-642D-1D34-614A-FE472C9B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102" y="2546866"/>
            <a:ext cx="3203957" cy="3203957"/>
          </a:xfrm>
          <a:prstGeom prst="rect">
            <a:avLst/>
          </a:prstGeom>
        </p:spPr>
      </p:pic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46AF08D-0095-AEE6-F6E9-BB743885C5A1}"/>
              </a:ext>
            </a:extLst>
          </p:cNvPr>
          <p:cNvCxnSpPr/>
          <p:nvPr/>
        </p:nvCxnSpPr>
        <p:spPr>
          <a:xfrm>
            <a:off x="10945906" y="0"/>
            <a:ext cx="0" cy="13716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id="{45433F19-3F6A-8B2C-AF15-D0A7BF1C83B6}"/>
              </a:ext>
            </a:extLst>
          </p:cNvPr>
          <p:cNvSpPr/>
          <p:nvPr/>
        </p:nvSpPr>
        <p:spPr>
          <a:xfrm>
            <a:off x="10179902" y="1221062"/>
            <a:ext cx="1483657" cy="1468348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70BF1552-A4E9-7D14-C77A-A1779798663F}"/>
              </a:ext>
            </a:extLst>
          </p:cNvPr>
          <p:cNvSpPr/>
          <p:nvPr/>
        </p:nvSpPr>
        <p:spPr>
          <a:xfrm>
            <a:off x="10179902" y="3549994"/>
            <a:ext cx="1483657" cy="1468348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09289FC3-3204-811C-5FA3-924FDBCCD492}"/>
              </a:ext>
            </a:extLst>
          </p:cNvPr>
          <p:cNvSpPr/>
          <p:nvPr/>
        </p:nvSpPr>
        <p:spPr>
          <a:xfrm>
            <a:off x="10179902" y="5878926"/>
            <a:ext cx="1483657" cy="1468348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70A0C13D-3BF2-FDA1-A147-9C2D454BDFCB}"/>
              </a:ext>
            </a:extLst>
          </p:cNvPr>
          <p:cNvSpPr/>
          <p:nvPr/>
        </p:nvSpPr>
        <p:spPr>
          <a:xfrm>
            <a:off x="10179902" y="8207858"/>
            <a:ext cx="1483657" cy="1468348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C012E22F-0761-4004-B0F1-CC65074FD0E1}"/>
              </a:ext>
            </a:extLst>
          </p:cNvPr>
          <p:cNvSpPr/>
          <p:nvPr/>
        </p:nvSpPr>
        <p:spPr>
          <a:xfrm>
            <a:off x="10179902" y="10536790"/>
            <a:ext cx="1483657" cy="1468348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4D7CB0A-4B97-A48F-D063-4765F12BA1CE}"/>
              </a:ext>
            </a:extLst>
          </p:cNvPr>
          <p:cNvSpPr txBox="1"/>
          <p:nvPr/>
        </p:nvSpPr>
        <p:spPr>
          <a:xfrm>
            <a:off x="12008928" y="1239232"/>
            <a:ext cx="109667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Exploratory</a:t>
            </a:r>
            <a:r>
              <a:rPr kumimoji="0" lang="pt-BR" sz="36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 Data </a:t>
            </a:r>
            <a:r>
              <a:rPr kumimoji="0" lang="pt-BR" sz="36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Analysis</a:t>
            </a:r>
            <a:endParaRPr lang="pt-BR" sz="3600" dirty="0">
              <a:solidFill>
                <a:srgbClr val="0070C0"/>
              </a:solidFill>
              <a:latin typeface="+mn-l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Explored variable distributions and relationships with income level, to uncover initial patterns and detect data quality issues.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E111C629-7C79-D8AF-3CCE-C81EA8C5531E}"/>
              </a:ext>
            </a:extLst>
          </p:cNvPr>
          <p:cNvSpPr txBox="1"/>
          <p:nvPr/>
        </p:nvSpPr>
        <p:spPr>
          <a:xfrm>
            <a:off x="12008928" y="3480794"/>
            <a:ext cx="109667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Feature </a:t>
            </a:r>
            <a:r>
              <a:rPr kumimoji="0" lang="pt-BR" sz="36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Engineering</a:t>
            </a:r>
            <a:endParaRPr lang="pt-BR" sz="3600" dirty="0">
              <a:solidFill>
                <a:srgbClr val="0070C0"/>
              </a:solidFill>
              <a:latin typeface="+mn-l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Encoded categorical variables, scaled numerical ones, and removed redundant or highly correlated features.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C7E5F64F-F49E-8EA3-E061-499486083BC6}"/>
              </a:ext>
            </a:extLst>
          </p:cNvPr>
          <p:cNvSpPr txBox="1"/>
          <p:nvPr/>
        </p:nvSpPr>
        <p:spPr>
          <a:xfrm>
            <a:off x="12008928" y="5673964"/>
            <a:ext cx="1096673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Modeling (Classification)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latin typeface="+mn-lt"/>
              </a:rPr>
              <a:t>Built and compared results from Logistic Regression, Random Forest, and XGBoost models to predict income class and evaluate feature importance. 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B8CBAB4-2B69-CE58-81BD-82FAD8F10751}"/>
              </a:ext>
            </a:extLst>
          </p:cNvPr>
          <p:cNvSpPr txBox="1"/>
          <p:nvPr/>
        </p:nvSpPr>
        <p:spPr>
          <a:xfrm>
            <a:off x="12008928" y="8227452"/>
            <a:ext cx="109667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Clustering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latin typeface="+mn-lt"/>
              </a:rPr>
              <a:t>Applied K-Means on selected features and SHAP values to segment the population into policy-relevant groups.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0E00321-81EF-1E43-6A38-EC537076C920}"/>
              </a:ext>
            </a:extLst>
          </p:cNvPr>
          <p:cNvSpPr txBox="1"/>
          <p:nvPr/>
        </p:nvSpPr>
        <p:spPr>
          <a:xfrm>
            <a:off x="12008928" y="10511782"/>
            <a:ext cx="109667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Interpretation of Results and Recommendations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latin typeface="+mn-lt"/>
              </a:rPr>
              <a:t>Proposed targeted educational policies based on cluster needs to reduce income disparities effectively.</a:t>
            </a:r>
          </a:p>
        </p:txBody>
      </p:sp>
      <p:sp>
        <p:nvSpPr>
          <p:cNvPr id="62" name="Colchete Direito 61">
            <a:extLst>
              <a:ext uri="{FF2B5EF4-FFF2-40B4-BE49-F238E27FC236}">
                <a16:creationId xmlns:a16="http://schemas.microsoft.com/office/drawing/2014/main" id="{11962187-D3B5-4318-F2E0-084DB7C819D4}"/>
              </a:ext>
            </a:extLst>
          </p:cNvPr>
          <p:cNvSpPr/>
          <p:nvPr/>
        </p:nvSpPr>
        <p:spPr>
          <a:xfrm>
            <a:off x="22752424" y="5750823"/>
            <a:ext cx="611474" cy="6279323"/>
          </a:xfrm>
          <a:prstGeom prst="rightBracket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78DDD068-993F-B746-B558-669CBD25AA28}"/>
              </a:ext>
            </a:extLst>
          </p:cNvPr>
          <p:cNvSpPr txBox="1"/>
          <p:nvPr/>
        </p:nvSpPr>
        <p:spPr>
          <a:xfrm rot="16200000">
            <a:off x="21233923" y="8560403"/>
            <a:ext cx="4174220" cy="47192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Our</a:t>
            </a: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pt-BR" sz="24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focus</a:t>
            </a: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for </a:t>
            </a:r>
            <a:r>
              <a:rPr kumimoji="0" lang="pt-BR" sz="24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kumimoji="0" lang="pt-BR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pt-BR" sz="24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presentation</a:t>
            </a:r>
            <a:endParaRPr kumimoji="0" lang="en-US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" name="Gráfico 64" descr="Apresentação com gráfico de pizza estrutura de tópicos">
            <a:extLst>
              <a:ext uri="{FF2B5EF4-FFF2-40B4-BE49-F238E27FC236}">
                <a16:creationId xmlns:a16="http://schemas.microsoft.com/office/drawing/2014/main" id="{E5379538-65DF-E49D-6DC9-C9D1D2E8A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8706" y="1541214"/>
            <a:ext cx="914400" cy="914400"/>
          </a:xfrm>
          <a:prstGeom prst="rect">
            <a:avLst/>
          </a:prstGeom>
        </p:spPr>
      </p:pic>
      <p:pic>
        <p:nvPicPr>
          <p:cNvPr id="67" name="Gráfico 66" descr="Gráfico linear estrutura de tópicos">
            <a:extLst>
              <a:ext uri="{FF2B5EF4-FFF2-40B4-BE49-F238E27FC236}">
                <a16:creationId xmlns:a16="http://schemas.microsoft.com/office/drawing/2014/main" id="{A15BAA32-F6CE-B37C-5450-2402F97661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4530" y="3821144"/>
            <a:ext cx="914400" cy="914400"/>
          </a:xfrm>
          <a:prstGeom prst="rect">
            <a:avLst/>
          </a:prstGeom>
        </p:spPr>
      </p:pic>
      <p:pic>
        <p:nvPicPr>
          <p:cNvPr id="69" name="Gráfico 68" descr="Programador estrutura de tópicos">
            <a:extLst>
              <a:ext uri="{FF2B5EF4-FFF2-40B4-BE49-F238E27FC236}">
                <a16:creationId xmlns:a16="http://schemas.microsoft.com/office/drawing/2014/main" id="{7478C83E-E95A-3F7E-B7E0-0E3B1F8DD3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7838" y="6096845"/>
            <a:ext cx="914400" cy="914400"/>
          </a:xfrm>
          <a:prstGeom prst="rect">
            <a:avLst/>
          </a:prstGeom>
        </p:spPr>
      </p:pic>
      <p:pic>
        <p:nvPicPr>
          <p:cNvPr id="73" name="Gráfico 72" descr="Ciclo com pessoas estrutura de tópicos">
            <a:extLst>
              <a:ext uri="{FF2B5EF4-FFF2-40B4-BE49-F238E27FC236}">
                <a16:creationId xmlns:a16="http://schemas.microsoft.com/office/drawing/2014/main" id="{285C1382-35AF-CFD5-7F86-38E755B213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4732" y="8494830"/>
            <a:ext cx="914400" cy="914400"/>
          </a:xfrm>
          <a:prstGeom prst="rect">
            <a:avLst/>
          </a:prstGeom>
        </p:spPr>
      </p:pic>
      <p:pic>
        <p:nvPicPr>
          <p:cNvPr id="75" name="Gráfico 74" descr="Professor estrutura de tópicos">
            <a:extLst>
              <a:ext uri="{FF2B5EF4-FFF2-40B4-BE49-F238E27FC236}">
                <a16:creationId xmlns:a16="http://schemas.microsoft.com/office/drawing/2014/main" id="{23EB10A1-6612-04D5-B65A-0A71FB0731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63018" y="108079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734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BD21-02D5-8F23-283A-9BD9D8F6A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DBC9C4B-B874-C75E-2B0B-70D416F03E27}"/>
              </a:ext>
            </a:extLst>
          </p:cNvPr>
          <p:cNvCxnSpPr/>
          <p:nvPr/>
        </p:nvCxnSpPr>
        <p:spPr>
          <a:xfrm>
            <a:off x="11853372" y="3472229"/>
            <a:ext cx="0" cy="806278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27A85311-6280-A5DC-A46F-194EB77AA28B}"/>
              </a:ext>
            </a:extLst>
          </p:cNvPr>
          <p:cNvSpPr/>
          <p:nvPr/>
        </p:nvSpPr>
        <p:spPr>
          <a:xfrm>
            <a:off x="11539055" y="6952611"/>
            <a:ext cx="628634" cy="590550"/>
          </a:xfrm>
          <a:prstGeom prst="ellipse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Seta: Divisa 19">
            <a:extLst>
              <a:ext uri="{FF2B5EF4-FFF2-40B4-BE49-F238E27FC236}">
                <a16:creationId xmlns:a16="http://schemas.microsoft.com/office/drawing/2014/main" id="{BFAE6C93-60C2-3B72-0AE9-5C6D905DD44A}"/>
              </a:ext>
            </a:extLst>
          </p:cNvPr>
          <p:cNvSpPr/>
          <p:nvPr/>
        </p:nvSpPr>
        <p:spPr>
          <a:xfrm>
            <a:off x="11696210" y="7066911"/>
            <a:ext cx="314311" cy="342900"/>
          </a:xfrm>
          <a:prstGeom prst="chevron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0" name="Imagem 79">
            <a:extLst>
              <a:ext uri="{FF2B5EF4-FFF2-40B4-BE49-F238E27FC236}">
                <a16:creationId xmlns:a16="http://schemas.microsoft.com/office/drawing/2014/main" id="{67F830C7-CD86-8EF5-0A35-B01F4DC922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450" b="33993"/>
          <a:stretch/>
        </p:blipFill>
        <p:spPr>
          <a:xfrm>
            <a:off x="0" y="-75871"/>
            <a:ext cx="24384000" cy="3012643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B12A8969-A35F-4523-8465-DB030EB9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" y="-94661"/>
            <a:ext cx="24382761" cy="3031434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C0B2DB-1F7F-0321-3393-D9BF1B799E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892" y="702390"/>
            <a:ext cx="23238216" cy="1080611"/>
          </a:xfrm>
        </p:spPr>
        <p:txBody>
          <a:bodyPr lIns="91440" tIns="45720" rIns="91440" bIns="45720" anchor="t"/>
          <a:lstStyle/>
          <a:p>
            <a:r>
              <a:rPr lang="pt-BR" sz="6600" b="1" dirty="0" err="1">
                <a:solidFill>
                  <a:schemeClr val="bg1"/>
                </a:solidFill>
              </a:rPr>
              <a:t>Modeling</a:t>
            </a:r>
            <a:r>
              <a:rPr lang="pt-BR" sz="6600" b="1" dirty="0">
                <a:solidFill>
                  <a:schemeClr val="bg1"/>
                </a:solidFill>
              </a:rPr>
              <a:t> (</a:t>
            </a:r>
            <a:r>
              <a:rPr lang="pt-BR" sz="6600" b="1" dirty="0" err="1">
                <a:solidFill>
                  <a:schemeClr val="bg1"/>
                </a:solidFill>
              </a:rPr>
              <a:t>Classification</a:t>
            </a:r>
            <a:r>
              <a:rPr lang="pt-BR" sz="6600" b="1" dirty="0">
                <a:solidFill>
                  <a:schemeClr val="bg1"/>
                </a:solidFill>
              </a:rPr>
              <a:t>) </a:t>
            </a:r>
            <a:r>
              <a:rPr lang="en-US" sz="6600" b="1" dirty="0">
                <a:solidFill>
                  <a:schemeClr val="bg1"/>
                </a:solidFill>
              </a:rPr>
              <a:t>| </a:t>
            </a:r>
            <a:r>
              <a:rPr lang="en-US" sz="6600" dirty="0">
                <a:solidFill>
                  <a:schemeClr val="bg1"/>
                </a:solidFill>
              </a:rPr>
              <a:t>XGBoost had an overall better performance given higher accuracy and F1-score </a:t>
            </a:r>
            <a:endParaRPr lang="pt-BR" sz="6600" dirty="0">
              <a:solidFill>
                <a:schemeClr val="bg1"/>
              </a:solidFill>
            </a:endParaRPr>
          </a:p>
        </p:txBody>
      </p:sp>
      <p:cxnSp>
        <p:nvCxnSpPr>
          <p:cNvPr id="4" name="Conector reto 62">
            <a:extLst>
              <a:ext uri="{FF2B5EF4-FFF2-40B4-BE49-F238E27FC236}">
                <a16:creationId xmlns:a16="http://schemas.microsoft.com/office/drawing/2014/main" id="{DA612D35-263D-1B2A-8060-C0E57FD02100}"/>
              </a:ext>
            </a:extLst>
          </p:cNvPr>
          <p:cNvCxnSpPr>
            <a:cxnSpLocks/>
          </p:cNvCxnSpPr>
          <p:nvPr/>
        </p:nvCxnSpPr>
        <p:spPr>
          <a:xfrm>
            <a:off x="663445" y="4182771"/>
            <a:ext cx="1087561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CaixaDeTexto 61">
            <a:extLst>
              <a:ext uri="{FF2B5EF4-FFF2-40B4-BE49-F238E27FC236}">
                <a16:creationId xmlns:a16="http://schemas.microsoft.com/office/drawing/2014/main" id="{681CB812-DA8E-0C37-4F92-47CC09A6EEE7}"/>
              </a:ext>
            </a:extLst>
          </p:cNvPr>
          <p:cNvSpPr txBox="1"/>
          <p:nvPr/>
        </p:nvSpPr>
        <p:spPr>
          <a:xfrm>
            <a:off x="572892" y="3301937"/>
            <a:ext cx="111233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Classification models implemented</a:t>
            </a:r>
            <a:endParaRPr kumimoji="0" lang="en-GB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A44C5C8-AD90-0E0A-C0BA-E9AF5D01B746}"/>
              </a:ext>
            </a:extLst>
          </p:cNvPr>
          <p:cNvSpPr txBox="1"/>
          <p:nvPr/>
        </p:nvSpPr>
        <p:spPr>
          <a:xfrm>
            <a:off x="572892" y="4320796"/>
            <a:ext cx="931505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Target Variable: </a:t>
            </a:r>
            <a:r>
              <a:rPr kumimoji="0" lang="en-US" sz="2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income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 indicate income class (&lt;=50K or &gt;50K)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" name="Conector reto 62">
            <a:extLst>
              <a:ext uri="{FF2B5EF4-FFF2-40B4-BE49-F238E27FC236}">
                <a16:creationId xmlns:a16="http://schemas.microsoft.com/office/drawing/2014/main" id="{10850FCA-5E29-F76D-1A3B-955E4C3AE2E8}"/>
              </a:ext>
            </a:extLst>
          </p:cNvPr>
          <p:cNvCxnSpPr>
            <a:cxnSpLocks/>
          </p:cNvCxnSpPr>
          <p:nvPr/>
        </p:nvCxnSpPr>
        <p:spPr>
          <a:xfrm>
            <a:off x="12282553" y="4182771"/>
            <a:ext cx="1087561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CaixaDeTexto 61">
            <a:extLst>
              <a:ext uri="{FF2B5EF4-FFF2-40B4-BE49-F238E27FC236}">
                <a16:creationId xmlns:a16="http://schemas.microsoft.com/office/drawing/2014/main" id="{B95468AF-8D8B-3DD4-BA1A-1AEE847B97B1}"/>
              </a:ext>
            </a:extLst>
          </p:cNvPr>
          <p:cNvSpPr txBox="1"/>
          <p:nvPr/>
        </p:nvSpPr>
        <p:spPr>
          <a:xfrm>
            <a:off x="12192000" y="3301937"/>
            <a:ext cx="111233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Comparison of results</a:t>
            </a:r>
            <a:endParaRPr kumimoji="0" lang="en-GB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D47C0AA-5F36-5519-F1C1-C66567DA64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497" y="5382108"/>
            <a:ext cx="1704948" cy="1397316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260C8B0-332D-4DCA-F1F8-9B6399610501}"/>
              </a:ext>
            </a:extLst>
          </p:cNvPr>
          <p:cNvCxnSpPr>
            <a:cxnSpLocks/>
          </p:cNvCxnSpPr>
          <p:nvPr/>
        </p:nvCxnSpPr>
        <p:spPr>
          <a:xfrm>
            <a:off x="876459" y="7113416"/>
            <a:ext cx="1023341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CB4B66C8-2F19-AB30-CECD-173DB780B621}"/>
              </a:ext>
            </a:extLst>
          </p:cNvPr>
          <p:cNvCxnSpPr>
            <a:cxnSpLocks/>
          </p:cNvCxnSpPr>
          <p:nvPr/>
        </p:nvCxnSpPr>
        <p:spPr>
          <a:xfrm>
            <a:off x="876459" y="9251575"/>
            <a:ext cx="1023341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Decision Tree vs Random Forest">
            <a:extLst>
              <a:ext uri="{FF2B5EF4-FFF2-40B4-BE49-F238E27FC236}">
                <a16:creationId xmlns:a16="http://schemas.microsoft.com/office/drawing/2014/main" id="{A8C6E849-468B-1C0D-67C8-D2516FE48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97" y="7562136"/>
            <a:ext cx="1573172" cy="124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119833E-7745-0F4E-D319-28A1EC699A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337" t="13927"/>
          <a:stretch/>
        </p:blipFill>
        <p:spPr>
          <a:xfrm>
            <a:off x="663445" y="10044061"/>
            <a:ext cx="2233867" cy="88285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47F60389-ECD8-652E-8E9A-36402863978A}"/>
              </a:ext>
            </a:extLst>
          </p:cNvPr>
          <p:cNvSpPr txBox="1"/>
          <p:nvPr/>
        </p:nvSpPr>
        <p:spPr>
          <a:xfrm>
            <a:off x="3459943" y="5331674"/>
            <a:ext cx="7649932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Logistic </a:t>
            </a:r>
            <a:r>
              <a:rPr kumimoji="0" lang="pt-BR" sz="32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Regression</a:t>
            </a:r>
            <a:endParaRPr lang="pt-BR" sz="3200" dirty="0">
              <a:solidFill>
                <a:srgbClr val="0070C0"/>
              </a:solidFill>
              <a:latin typeface="+mn-l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Used as a baseline model due to its simplicity and interpretability in binary classification tasks.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75B22-7279-EEDD-3EAA-D9E2DE58C3FD}"/>
              </a:ext>
            </a:extLst>
          </p:cNvPr>
          <p:cNvSpPr txBox="1"/>
          <p:nvPr/>
        </p:nvSpPr>
        <p:spPr>
          <a:xfrm>
            <a:off x="3459943" y="7207302"/>
            <a:ext cx="7649932" cy="1887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Random Forest </a:t>
            </a:r>
            <a:endParaRPr lang="pt-BR" sz="3200" dirty="0">
              <a:solidFill>
                <a:srgbClr val="0070C0"/>
              </a:solidFill>
              <a:latin typeface="+mn-l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Selected for its robustness and ability to handle feature interactions; optimized through hyperparameter tuning using </a:t>
            </a:r>
            <a:r>
              <a:rPr lang="en-US" sz="2800" b="0" dirty="0">
                <a:latin typeface="+mn-lt"/>
              </a:rPr>
              <a:t>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rid search</a:t>
            </a:r>
            <a:r>
              <a:rPr lang="en-US" sz="2800" b="0" dirty="0">
                <a:latin typeface="+mn-lt"/>
              </a:rPr>
              <a:t>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5A48767-EEB1-0CC2-7AAB-517D916D5149}"/>
              </a:ext>
            </a:extLst>
          </p:cNvPr>
          <p:cNvSpPr txBox="1"/>
          <p:nvPr/>
        </p:nvSpPr>
        <p:spPr>
          <a:xfrm>
            <a:off x="3495871" y="9416031"/>
            <a:ext cx="7925185" cy="1887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XGBoost</a:t>
            </a:r>
            <a:endParaRPr lang="pt-BR" sz="3200" dirty="0">
              <a:solidFill>
                <a:srgbClr val="0070C0"/>
              </a:solidFill>
              <a:latin typeface="+mn-l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Chosen for its high predictive power and efficiency on structured data; underwent hyperparameter tuning via random search.</a:t>
            </a:r>
          </a:p>
        </p:txBody>
      </p: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A9654A4A-21FF-798B-1D52-D302C8DD9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407"/>
              </p:ext>
            </p:extLst>
          </p:nvPr>
        </p:nvGraphicFramePr>
        <p:xfrm>
          <a:off x="12426206" y="9617348"/>
          <a:ext cx="10907406" cy="1761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0776">
                  <a:extLst>
                    <a:ext uri="{9D8B030D-6E8A-4147-A177-3AD203B41FA5}">
                      <a16:colId xmlns:a16="http://schemas.microsoft.com/office/drawing/2014/main" val="488609957"/>
                    </a:ext>
                  </a:extLst>
                </a:gridCol>
                <a:gridCol w="1611326">
                  <a:extLst>
                    <a:ext uri="{9D8B030D-6E8A-4147-A177-3AD203B41FA5}">
                      <a16:colId xmlns:a16="http://schemas.microsoft.com/office/drawing/2014/main" val="2802834303"/>
                    </a:ext>
                  </a:extLst>
                </a:gridCol>
                <a:gridCol w="1611326">
                  <a:extLst>
                    <a:ext uri="{9D8B030D-6E8A-4147-A177-3AD203B41FA5}">
                      <a16:colId xmlns:a16="http://schemas.microsoft.com/office/drawing/2014/main" val="630214151"/>
                    </a:ext>
                  </a:extLst>
                </a:gridCol>
                <a:gridCol w="1611326">
                  <a:extLst>
                    <a:ext uri="{9D8B030D-6E8A-4147-A177-3AD203B41FA5}">
                      <a16:colId xmlns:a16="http://schemas.microsoft.com/office/drawing/2014/main" val="2897402751"/>
                    </a:ext>
                  </a:extLst>
                </a:gridCol>
                <a:gridCol w="1611326">
                  <a:extLst>
                    <a:ext uri="{9D8B030D-6E8A-4147-A177-3AD203B41FA5}">
                      <a16:colId xmlns:a16="http://schemas.microsoft.com/office/drawing/2014/main" val="1307616239"/>
                    </a:ext>
                  </a:extLst>
                </a:gridCol>
                <a:gridCol w="1611326">
                  <a:extLst>
                    <a:ext uri="{9D8B030D-6E8A-4147-A177-3AD203B41FA5}">
                      <a16:colId xmlns:a16="http://schemas.microsoft.com/office/drawing/2014/main" val="2295183607"/>
                    </a:ext>
                  </a:extLst>
                </a:gridCol>
              </a:tblGrid>
              <a:tr h="440421">
                <a:tc>
                  <a:txBody>
                    <a:bodyPr/>
                    <a:lstStyle/>
                    <a:p>
                      <a:r>
                        <a:rPr lang="en-US" sz="20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AUC-ROC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267426"/>
                  </a:ext>
                </a:extLst>
              </a:tr>
              <a:tr h="440421">
                <a:tc>
                  <a:txBody>
                    <a:bodyPr/>
                    <a:lstStyle/>
                    <a:p>
                      <a:r>
                        <a:rPr lang="en-US" sz="2000" dirty="0"/>
                        <a:t>Logistic Reg.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556265"/>
                  </a:ext>
                </a:extLst>
              </a:tr>
              <a:tr h="440421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91708"/>
                  </a:ext>
                </a:extLst>
              </a:tr>
              <a:tr h="440421">
                <a:tc>
                  <a:txBody>
                    <a:bodyPr/>
                    <a:lstStyle/>
                    <a:p>
                      <a:r>
                        <a:rPr lang="en-US" sz="2000" b="1" dirty="0"/>
                        <a:t>XGBoost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0.876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0.710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0.798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0.640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0.928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69985"/>
                  </a:ext>
                </a:extLst>
              </a:tr>
            </a:tbl>
          </a:graphicData>
        </a:graphic>
      </p:graphicFrame>
      <p:pic>
        <p:nvPicPr>
          <p:cNvPr id="36" name="Imagem 35">
            <a:extLst>
              <a:ext uri="{FF2B5EF4-FFF2-40B4-BE49-F238E27FC236}">
                <a16:creationId xmlns:a16="http://schemas.microsoft.com/office/drawing/2014/main" id="{83A93C7E-03F4-2490-3070-76A9F89C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4861" y="4509198"/>
            <a:ext cx="10969642" cy="448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812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D42F-1398-011B-EE56-7EFE0AF2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76A2E60-6B2F-337E-33F1-C54562AC90DF}"/>
              </a:ext>
            </a:extLst>
          </p:cNvPr>
          <p:cNvSpPr/>
          <p:nvPr/>
        </p:nvSpPr>
        <p:spPr>
          <a:xfrm>
            <a:off x="-1" y="11121692"/>
            <a:ext cx="24382761" cy="150981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A8B3C4C-F338-4FB4-D4F1-B0D70146C974}"/>
              </a:ext>
            </a:extLst>
          </p:cNvPr>
          <p:cNvSpPr/>
          <p:nvPr/>
        </p:nvSpPr>
        <p:spPr>
          <a:xfrm>
            <a:off x="6782427" y="3265639"/>
            <a:ext cx="6542890" cy="93231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0" name="Imagem 79">
            <a:extLst>
              <a:ext uri="{FF2B5EF4-FFF2-40B4-BE49-F238E27FC236}">
                <a16:creationId xmlns:a16="http://schemas.microsoft.com/office/drawing/2014/main" id="{F1541832-762B-5196-A480-7904A0A0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450" b="33993"/>
          <a:stretch/>
        </p:blipFill>
        <p:spPr>
          <a:xfrm>
            <a:off x="0" y="-75871"/>
            <a:ext cx="24384000" cy="3012643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3BCDC13E-4D66-359C-B6B9-B7ADD80C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" y="-94661"/>
            <a:ext cx="24382761" cy="3031434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69A721-43B8-D996-48F0-F75FCD873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892" y="702390"/>
            <a:ext cx="23238216" cy="1080611"/>
          </a:xfrm>
        </p:spPr>
        <p:txBody>
          <a:bodyPr lIns="91440" tIns="45720" rIns="91440" bIns="45720" anchor="t"/>
          <a:lstStyle/>
          <a:p>
            <a:r>
              <a:rPr lang="pt-BR" sz="6600" b="1" dirty="0" err="1">
                <a:solidFill>
                  <a:schemeClr val="bg1"/>
                </a:solidFill>
              </a:rPr>
              <a:t>Clustering</a:t>
            </a:r>
            <a:r>
              <a:rPr lang="pt-BR" sz="6600" b="1" dirty="0">
                <a:solidFill>
                  <a:schemeClr val="bg1"/>
                </a:solidFill>
              </a:rPr>
              <a:t> </a:t>
            </a:r>
            <a:r>
              <a:rPr lang="en-US" sz="6600" dirty="0">
                <a:solidFill>
                  <a:schemeClr val="bg1"/>
                </a:solidFill>
              </a:rPr>
              <a:t>| K-Means clustering reveals clear education-based segments to guide targeted policy action</a:t>
            </a:r>
            <a:endParaRPr lang="pt-BR" sz="6600" dirty="0">
              <a:solidFill>
                <a:schemeClr val="bg1"/>
              </a:solidFill>
            </a:endParaRPr>
          </a:p>
        </p:txBody>
      </p:sp>
      <p:cxnSp>
        <p:nvCxnSpPr>
          <p:cNvPr id="4" name="Conector reto 62">
            <a:extLst>
              <a:ext uri="{FF2B5EF4-FFF2-40B4-BE49-F238E27FC236}">
                <a16:creationId xmlns:a16="http://schemas.microsoft.com/office/drawing/2014/main" id="{B156F117-E0AE-3E88-C392-89F4037B1833}"/>
              </a:ext>
            </a:extLst>
          </p:cNvPr>
          <p:cNvCxnSpPr>
            <a:cxnSpLocks/>
          </p:cNvCxnSpPr>
          <p:nvPr/>
        </p:nvCxnSpPr>
        <p:spPr>
          <a:xfrm>
            <a:off x="663445" y="4182771"/>
            <a:ext cx="563217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CaixaDeTexto 61">
            <a:extLst>
              <a:ext uri="{FF2B5EF4-FFF2-40B4-BE49-F238E27FC236}">
                <a16:creationId xmlns:a16="http://schemas.microsoft.com/office/drawing/2014/main" id="{E27D441B-EBB1-31F6-B1E7-153BC3A96E31}"/>
              </a:ext>
            </a:extLst>
          </p:cNvPr>
          <p:cNvSpPr txBox="1"/>
          <p:nvPr/>
        </p:nvSpPr>
        <p:spPr>
          <a:xfrm>
            <a:off x="733964" y="3286971"/>
            <a:ext cx="55616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endParaRPr kumimoji="0" lang="en-GB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CB426E7-F5A9-838A-E7F8-AE76AEA2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75"/>
          <a:stretch/>
        </p:blipFill>
        <p:spPr>
          <a:xfrm>
            <a:off x="13447676" y="3286971"/>
            <a:ext cx="10559805" cy="9323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2EEBFF0-B40F-2AB6-20B0-B917DE4A8153}"/>
              </a:ext>
            </a:extLst>
          </p:cNvPr>
          <p:cNvSpPr txBox="1"/>
          <p:nvPr/>
        </p:nvSpPr>
        <p:spPr>
          <a:xfrm>
            <a:off x="7399212" y="4613516"/>
            <a:ext cx="5561659" cy="7427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E0B226"/>
                </a:solidFill>
                <a:latin typeface="+mn-lt"/>
              </a:rPr>
              <a:t>“Yellow”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E0B226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: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Lowest-educated group in manual and unskilled labor (Target group, 1</a:t>
            </a:r>
            <a:r>
              <a:rPr kumimoji="0" lang="en-US" sz="2800" b="1" i="0" u="none" strike="noStrike" cap="none" spc="0" normalizeH="0" baseline="30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st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 priority)</a:t>
            </a:r>
            <a:r>
              <a:rPr lang="en-US" sz="2800" b="0" dirty="0">
                <a:solidFill>
                  <a:schemeClr val="tx1"/>
                </a:solidFill>
                <a:latin typeface="+mn-lt"/>
              </a:rPr>
              <a:t> -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requires urgent basic education and vocational support.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605083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“Purple”: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Mid-educated workforce in manual and service jobs (Target group, 2</a:t>
            </a:r>
            <a:r>
              <a:rPr kumimoji="0" lang="en-US" sz="2800" b="1" i="0" u="none" strike="noStrike" cap="none" spc="0" normalizeH="0" baseline="30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nd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 priority) 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—targeted for second-wave upskilling and community college access.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2F817E"/>
                </a:solidFill>
                <a:latin typeface="+mn-lt"/>
              </a:rPr>
              <a:t>“Green”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2F817E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: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Highly educated professionals in specialized roles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—no immediate policy intervention needed.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" name="Conector reto 62">
            <a:extLst>
              <a:ext uri="{FF2B5EF4-FFF2-40B4-BE49-F238E27FC236}">
                <a16:creationId xmlns:a16="http://schemas.microsoft.com/office/drawing/2014/main" id="{DADD9599-7D8F-9A47-ADB8-3C5C1C394238}"/>
              </a:ext>
            </a:extLst>
          </p:cNvPr>
          <p:cNvCxnSpPr>
            <a:cxnSpLocks/>
          </p:cNvCxnSpPr>
          <p:nvPr/>
        </p:nvCxnSpPr>
        <p:spPr>
          <a:xfrm>
            <a:off x="7328694" y="4206468"/>
            <a:ext cx="563217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CaixaDeTexto 61">
            <a:extLst>
              <a:ext uri="{FF2B5EF4-FFF2-40B4-BE49-F238E27FC236}">
                <a16:creationId xmlns:a16="http://schemas.microsoft.com/office/drawing/2014/main" id="{F540B3B0-2FB1-C0C9-E528-10C56ED850A4}"/>
              </a:ext>
            </a:extLst>
          </p:cNvPr>
          <p:cNvSpPr txBox="1"/>
          <p:nvPr/>
        </p:nvSpPr>
        <p:spPr>
          <a:xfrm>
            <a:off x="7399213" y="3310668"/>
            <a:ext cx="55616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Clusters</a:t>
            </a:r>
            <a:endParaRPr kumimoji="0" lang="en-GB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D3094C93-05EA-E1E2-077B-1E277D63A3D1}"/>
              </a:ext>
            </a:extLst>
          </p:cNvPr>
          <p:cNvSpPr/>
          <p:nvPr/>
        </p:nvSpPr>
        <p:spPr>
          <a:xfrm rot="5400000">
            <a:off x="6118719" y="7718614"/>
            <a:ext cx="1613647" cy="295834"/>
          </a:xfrm>
          <a:prstGeom prst="triangl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A035F51-F32C-593C-2180-6177C45BD196}"/>
              </a:ext>
            </a:extLst>
          </p:cNvPr>
          <p:cNvSpPr txBox="1"/>
          <p:nvPr/>
        </p:nvSpPr>
        <p:spPr>
          <a:xfrm>
            <a:off x="14490651" y="5934439"/>
            <a:ext cx="237725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*13 years: Holds bachelor degree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B82610A-9ECF-E856-3368-BD3463896004}"/>
              </a:ext>
            </a:extLst>
          </p:cNvPr>
          <p:cNvSpPr txBox="1"/>
          <p:nvPr/>
        </p:nvSpPr>
        <p:spPr>
          <a:xfrm>
            <a:off x="733964" y="4324740"/>
            <a:ext cx="5717908" cy="78585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Classification model results and SHAP analysis highlighted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education as a key income driver with a clear linear relationship</a:t>
            </a:r>
            <a:r>
              <a:rPr lang="en-US" sz="2800" b="0" dirty="0">
                <a:solidFill>
                  <a:schemeClr val="tx1"/>
                </a:solidFill>
                <a:latin typeface="+mn-lt"/>
              </a:rPr>
              <a:t>, guiding our decision to segment the population using clustering.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Clustering was based on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educational level, occupation, and key demographic attributes</a:t>
            </a:r>
            <a:r>
              <a:rPr lang="en-US" sz="2800" b="0" dirty="0">
                <a:solidFill>
                  <a:schemeClr val="tx1"/>
                </a:solidFill>
                <a:latin typeface="+mn-lt"/>
              </a:rPr>
              <a:t>, including native country, sex, and race.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b="0" dirty="0">
              <a:solidFill>
                <a:schemeClr val="tx1"/>
              </a:solidFill>
              <a:latin typeface="+mn-l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chemeClr val="tx1"/>
                </a:solidFill>
                <a:latin typeface="+mn-lt"/>
              </a:rPr>
              <a:t>We applied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K-Means clustering </a:t>
            </a:r>
            <a:r>
              <a:rPr lang="en-US" sz="2800" b="0" dirty="0">
                <a:solidFill>
                  <a:schemeClr val="tx1"/>
                </a:solidFill>
                <a:latin typeface="+mn-lt"/>
              </a:rPr>
              <a:t>with 3 clusters (optimal number based on the Elbow method), achieving a silhouette score of 0.65.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605732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B4DF3A7-36FC-7D1B-3D5B-5C07C8284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74"/>
          <a:stretch/>
        </p:blipFill>
        <p:spPr>
          <a:xfrm>
            <a:off x="0" y="1"/>
            <a:ext cx="24384000" cy="1371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9BFE77C-7CFA-8860-5F2D-EB2B2BA92D2F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7FBE4FDE-00F0-8DF3-C285-6154DF8A7D8B}"/>
              </a:ext>
            </a:extLst>
          </p:cNvPr>
          <p:cNvSpPr txBox="1">
            <a:spLocks/>
          </p:cNvSpPr>
          <p:nvPr/>
        </p:nvSpPr>
        <p:spPr>
          <a:xfrm>
            <a:off x="572892" y="702390"/>
            <a:ext cx="23238216" cy="108061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9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layfair Display"/>
                <a:ea typeface="Playfair Display"/>
                <a:cs typeface="Playfair Display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6600" b="1" dirty="0">
                <a:solidFill>
                  <a:schemeClr val="bg1"/>
                </a:solidFill>
              </a:rPr>
              <a:t>Recommendation </a:t>
            </a:r>
            <a:r>
              <a:rPr lang="en-US" sz="6600" dirty="0">
                <a:solidFill>
                  <a:schemeClr val="bg1"/>
                </a:solidFill>
              </a:rPr>
              <a:t>| U.S. Government should address income gaps through a two-wave educational policy strategy</a:t>
            </a:r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7B2BFC22-0AB8-4073-A99E-C579E4D2D89E}"/>
              </a:ext>
            </a:extLst>
          </p:cNvPr>
          <p:cNvSpPr/>
          <p:nvPr/>
        </p:nvSpPr>
        <p:spPr>
          <a:xfrm>
            <a:off x="-1" y="3334871"/>
            <a:ext cx="13527737" cy="1694329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Seta: Divisa 12">
            <a:extLst>
              <a:ext uri="{FF2B5EF4-FFF2-40B4-BE49-F238E27FC236}">
                <a16:creationId xmlns:a16="http://schemas.microsoft.com/office/drawing/2014/main" id="{24CAD6A2-2813-0D8D-C355-06E5FA92FCCA}"/>
              </a:ext>
            </a:extLst>
          </p:cNvPr>
          <p:cNvSpPr/>
          <p:nvPr/>
        </p:nvSpPr>
        <p:spPr>
          <a:xfrm>
            <a:off x="13129236" y="3334871"/>
            <a:ext cx="11254764" cy="1694329"/>
          </a:xfrm>
          <a:prstGeom prst="chevron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747DCC-6498-9185-E613-98C5DB21E750}"/>
              </a:ext>
            </a:extLst>
          </p:cNvPr>
          <p:cNvSpPr txBox="1"/>
          <p:nvPr/>
        </p:nvSpPr>
        <p:spPr>
          <a:xfrm>
            <a:off x="2911703" y="3484407"/>
            <a:ext cx="8771632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US" sz="4800" b="1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st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Wave (Priority program)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dirty="0">
                <a:solidFill>
                  <a:srgbClr val="E0B226"/>
                </a:solidFill>
                <a:latin typeface="+mn-lt"/>
              </a:rPr>
              <a:t>“Yellow” </a:t>
            </a:r>
            <a:r>
              <a:rPr lang="en-US" sz="3600" b="0" dirty="0"/>
              <a:t>Cluster (2) – </a:t>
            </a:r>
            <a:r>
              <a:rPr lang="en-US" sz="3600" b="0" i="1" dirty="0"/>
              <a:t>11.7% of the sample</a:t>
            </a:r>
            <a:endParaRPr kumimoji="0" lang="en-US" sz="3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87B8D1C-22D8-C07E-A909-1383F4CCA8A7}"/>
              </a:ext>
            </a:extLst>
          </p:cNvPr>
          <p:cNvSpPr txBox="1"/>
          <p:nvPr/>
        </p:nvSpPr>
        <p:spPr>
          <a:xfrm>
            <a:off x="14309550" y="3484407"/>
            <a:ext cx="874598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kumimoji="0" lang="en-US" sz="4800" b="1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nd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Wave (Target program)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dirty="0">
                <a:solidFill>
                  <a:srgbClr val="605083"/>
                </a:solidFill>
                <a:latin typeface="+mn-lt"/>
              </a:rPr>
              <a:t>“Purple”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Cluster (0) – </a:t>
            </a:r>
            <a:r>
              <a:rPr kumimoji="0" lang="en-US" sz="3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60.3% of the sample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D0015A9-002D-341C-FAD3-6CE7ACB35645}"/>
              </a:ext>
            </a:extLst>
          </p:cNvPr>
          <p:cNvCxnSpPr>
            <a:cxnSpLocks/>
          </p:cNvCxnSpPr>
          <p:nvPr/>
        </p:nvCxnSpPr>
        <p:spPr>
          <a:xfrm>
            <a:off x="13187079" y="5217459"/>
            <a:ext cx="0" cy="7990607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C0480A3-BD65-DB74-7C36-3FEA5ACC79BD}"/>
              </a:ext>
            </a:extLst>
          </p:cNvPr>
          <p:cNvCxnSpPr>
            <a:cxnSpLocks/>
          </p:cNvCxnSpPr>
          <p:nvPr/>
        </p:nvCxnSpPr>
        <p:spPr>
          <a:xfrm>
            <a:off x="3836939" y="6965579"/>
            <a:ext cx="1996524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CE77ABD-A6C0-9BA1-9FF5-AD5C22FF5761}"/>
              </a:ext>
            </a:extLst>
          </p:cNvPr>
          <p:cNvSpPr txBox="1"/>
          <p:nvPr/>
        </p:nvSpPr>
        <p:spPr>
          <a:xfrm>
            <a:off x="1615672" y="5534270"/>
            <a:ext cx="168315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Program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Focus</a:t>
            </a:r>
            <a:endParaRPr kumimoji="0" lang="en-US" sz="30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1555AB8-E6E1-7D08-351E-05FF642C507E}"/>
              </a:ext>
            </a:extLst>
          </p:cNvPr>
          <p:cNvSpPr txBox="1"/>
          <p:nvPr/>
        </p:nvSpPr>
        <p:spPr>
          <a:xfrm>
            <a:off x="4326529" y="5473498"/>
            <a:ext cx="8283325" cy="1025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Basic education completion (e.g., GED, adult literacy), vocational training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96F572B-30D6-E04A-72BF-77C2510A1D4B}"/>
              </a:ext>
            </a:extLst>
          </p:cNvPr>
          <p:cNvSpPr txBox="1"/>
          <p:nvPr/>
        </p:nvSpPr>
        <p:spPr>
          <a:xfrm>
            <a:off x="14289753" y="5497467"/>
            <a:ext cx="9108990" cy="1025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Upskilling through community college access, vocational-to-degree bridge programs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7B64E911-E44D-D1D9-4192-10998B8D1733}"/>
              </a:ext>
            </a:extLst>
          </p:cNvPr>
          <p:cNvCxnSpPr>
            <a:cxnSpLocks/>
          </p:cNvCxnSpPr>
          <p:nvPr/>
        </p:nvCxnSpPr>
        <p:spPr>
          <a:xfrm>
            <a:off x="3836939" y="8566616"/>
            <a:ext cx="1996524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B4E7027-685B-7619-1B47-F2F2F1FD18CF}"/>
              </a:ext>
            </a:extLst>
          </p:cNvPr>
          <p:cNvSpPr txBox="1"/>
          <p:nvPr/>
        </p:nvSpPr>
        <p:spPr>
          <a:xfrm>
            <a:off x="908747" y="7149174"/>
            <a:ext cx="239007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Responsible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Org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kumimoji="0" lang="en-US" sz="30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7F1A64D-3842-65D7-B625-71BAB405D56B}"/>
              </a:ext>
            </a:extLst>
          </p:cNvPr>
          <p:cNvSpPr txBox="1"/>
          <p:nvPr/>
        </p:nvSpPr>
        <p:spPr>
          <a:xfrm>
            <a:off x="4326529" y="7238393"/>
            <a:ext cx="8247464" cy="1025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Department of Education, Local School Districts, Community Centers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56228DF-D07F-5649-1D2A-684DEECF847E}"/>
              </a:ext>
            </a:extLst>
          </p:cNvPr>
          <p:cNvSpPr txBox="1"/>
          <p:nvPr/>
        </p:nvSpPr>
        <p:spPr>
          <a:xfrm>
            <a:off x="14289753" y="7256369"/>
            <a:ext cx="8785581" cy="1025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Department of Labor, Community Colleges, Workforce Development Boards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67A4C25-6F25-EAB7-BFB3-EAF3D4D3503D}"/>
              </a:ext>
            </a:extLst>
          </p:cNvPr>
          <p:cNvSpPr txBox="1"/>
          <p:nvPr/>
        </p:nvSpPr>
        <p:spPr>
          <a:xfrm>
            <a:off x="352506" y="8764078"/>
            <a:ext cx="294631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Avg. time for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Implementation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7750C6C-5C6F-05F8-B20E-512F870BAFFE}"/>
              </a:ext>
            </a:extLst>
          </p:cNvPr>
          <p:cNvSpPr txBox="1"/>
          <p:nvPr/>
        </p:nvSpPr>
        <p:spPr>
          <a:xfrm>
            <a:off x="4326529" y="9003288"/>
            <a:ext cx="768380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2-3 years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1797374-531C-608A-A842-21B85F1AD04C}"/>
              </a:ext>
            </a:extLst>
          </p:cNvPr>
          <p:cNvSpPr txBox="1"/>
          <p:nvPr/>
        </p:nvSpPr>
        <p:spPr>
          <a:xfrm>
            <a:off x="14289753" y="9015271"/>
            <a:ext cx="771876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3-4 years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273B0F1-D280-410E-D18C-5D20FC8385BA}"/>
              </a:ext>
            </a:extLst>
          </p:cNvPr>
          <p:cNvCxnSpPr>
            <a:cxnSpLocks/>
          </p:cNvCxnSpPr>
          <p:nvPr/>
        </p:nvCxnSpPr>
        <p:spPr>
          <a:xfrm>
            <a:off x="3836939" y="10167653"/>
            <a:ext cx="1996524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CB37F71-C4A8-C6F0-515C-77A5811543AE}"/>
              </a:ext>
            </a:extLst>
          </p:cNvPr>
          <p:cNvSpPr txBox="1"/>
          <p:nvPr/>
        </p:nvSpPr>
        <p:spPr>
          <a:xfrm>
            <a:off x="1205239" y="10378982"/>
            <a:ext cx="209358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Monitoring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1F3708A-C05E-15D4-3C6C-C186EFB02DA6}"/>
              </a:ext>
            </a:extLst>
          </p:cNvPr>
          <p:cNvSpPr txBox="1"/>
          <p:nvPr/>
        </p:nvSpPr>
        <p:spPr>
          <a:xfrm>
            <a:off x="1487368" y="11993886"/>
            <a:ext cx="181145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Expected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CFD6985D-5D00-67CA-1206-D733BD317B7B}"/>
              </a:ext>
            </a:extLst>
          </p:cNvPr>
          <p:cNvCxnSpPr>
            <a:cxnSpLocks/>
          </p:cNvCxnSpPr>
          <p:nvPr/>
        </p:nvCxnSpPr>
        <p:spPr>
          <a:xfrm>
            <a:off x="3836939" y="11768690"/>
            <a:ext cx="1996524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5F256CB-4D37-CA8E-0E7D-820CA5A11DED}"/>
              </a:ext>
            </a:extLst>
          </p:cNvPr>
          <p:cNvSpPr txBox="1"/>
          <p:nvPr/>
        </p:nvSpPr>
        <p:spPr>
          <a:xfrm>
            <a:off x="4326529" y="10414097"/>
            <a:ext cx="855574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Track high school completion rates, GED certification rates, vocational training enrollment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F42D525-4944-3C2B-B975-D9975FEB9C07}"/>
              </a:ext>
            </a:extLst>
          </p:cNvPr>
          <p:cNvSpPr txBox="1"/>
          <p:nvPr/>
        </p:nvSpPr>
        <p:spPr>
          <a:xfrm>
            <a:off x="4326529" y="12071418"/>
            <a:ext cx="832243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Higher literacy and education attainment, increased entry into skilled labor, income uplift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2438589-DD88-2F95-C84D-21A2ADE60CA2}"/>
              </a:ext>
            </a:extLst>
          </p:cNvPr>
          <p:cNvSpPr txBox="1"/>
          <p:nvPr/>
        </p:nvSpPr>
        <p:spPr>
          <a:xfrm>
            <a:off x="14289753" y="10312511"/>
            <a:ext cx="911929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Monitor enrollment in bridge programs, community college graduation rates, and upskilling certifications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011BD3C-CAB9-117D-5C39-74B596EAF814}"/>
              </a:ext>
            </a:extLst>
          </p:cNvPr>
          <p:cNvSpPr txBox="1"/>
          <p:nvPr/>
        </p:nvSpPr>
        <p:spPr>
          <a:xfrm>
            <a:off x="14289753" y="12071417"/>
            <a:ext cx="943836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</a:rPr>
              <a:t>Improved access to skilled job markets, increased education level, and income mobility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308964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itl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2FC4A2FE734E44859632453A8B14BD" ma:contentTypeVersion="2" ma:contentTypeDescription="Create a new document." ma:contentTypeScope="" ma:versionID="b5a5e0a58a73ef3b46686b2bdf0232e8">
  <xsd:schema xmlns:xsd="http://www.w3.org/2001/XMLSchema" xmlns:xs="http://www.w3.org/2001/XMLSchema" xmlns:p="http://schemas.microsoft.com/office/2006/metadata/properties" xmlns:ns2="acff3ced-2f66-49e7-9cea-47a2fda40360" targetNamespace="http://schemas.microsoft.com/office/2006/metadata/properties" ma:root="true" ma:fieldsID="063da1603e0d8da48b84f3b7390340bb" ns2:_="">
    <xsd:import namespace="acff3ced-2f66-49e7-9cea-47a2fda40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ff3ced-2f66-49e7-9cea-47a2fda40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6B01C2-87FE-4D13-8A5D-276B7B16D6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70C049-1C13-4699-A6C4-D4B644CAE99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07EDE0B-ECFB-4C37-849D-3AFEF3C75AD3}">
  <ds:schemaRefs>
    <ds:schemaRef ds:uri="acff3ced-2f66-49e7-9cea-47a2fda403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816</Words>
  <Application>Microsoft Office PowerPoint</Application>
  <PresentationFormat>Personalizar</PresentationFormat>
  <Paragraphs>125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Helvetica Neue</vt:lpstr>
      <vt:lpstr>Open Sans</vt:lpstr>
      <vt:lpstr>Playfair Display</vt:lpstr>
      <vt:lpstr>Title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Castela</dc:creator>
  <cp:lastModifiedBy>Juliana</cp:lastModifiedBy>
  <cp:revision>46</cp:revision>
  <cp:lastPrinted>2018-07-19T09:42:38Z</cp:lastPrinted>
  <dcterms:modified xsi:type="dcterms:W3CDTF">2025-03-23T17:21:03Z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0x010100932FC4A2FE734E44859632453A8B14BD</vt:lpwstr>
  </property>
</Properties>
</file>